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422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8.em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Импортонезависимая автоматизированная система оперативного управления перевозками</a:t>
            </a:r>
            <a:endParaRPr lang="ru-RU" sz="24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6343" y="3303639"/>
            <a:ext cx="4095825" cy="2703871"/>
          </a:xfrm>
        </p:spPr>
        <p:txBody>
          <a:bodyPr/>
          <a:lstStyle/>
          <a:p>
            <a:pPr>
              <a:lnSpc>
                <a:spcPct val="50000"/>
              </a:lnSpc>
            </a:pPr>
            <a:endParaRPr lang="ru-RU" b="1" dirty="0">
              <a:solidFill>
                <a:schemeClr val="accent4">
                  <a:lumMod val="50000"/>
                </a:schemeClr>
              </a:solidFill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Бригада, УИС-111</a:t>
            </a: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Участники команды: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Губин Артём, Исаков Руслан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Кулигин Александр, </a:t>
            </a:r>
            <a:r>
              <a:rPr lang="ru-RU" b="1" dirty="0" err="1">
                <a:solidFill>
                  <a:schemeClr val="accent4">
                    <a:lumMod val="50000"/>
                  </a:schemeClr>
                </a:solidFill>
              </a:rPr>
              <a:t>Аббясов</a:t>
            </a:r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 Владислав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Белоусов Петр, Пекарский Александр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Носов Дмитрий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Руководитель проекта</a:t>
            </a: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Нуждин Олег Олегович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2184" y="640955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3486F61-66B4-04A1-7A6E-245F9F25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  <a:latin typeface="+mn-lt"/>
              </a:rPr>
              <a:t>Сбор информации. Единый ресурс.</a:t>
            </a:r>
          </a:p>
        </p:txBody>
      </p:sp>
      <p:pic>
        <p:nvPicPr>
          <p:cNvPr id="13" name="Рисунок 12" descr="Изображение выглядит как Графика, снимок экрана, Шрифт, белый">
            <a:extLst>
              <a:ext uri="{FF2B5EF4-FFF2-40B4-BE49-F238E27FC236}">
                <a16:creationId xmlns:a16="http://schemas.microsoft.com/office/drawing/2014/main" id="{4984EE34-0DC4-3541-C9F3-13E1850E7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2981741" cy="36009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710" y="366216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en-US" sz="3600" dirty="0">
                <a:latin typeface="Times New Roman" panose="02020603050405020304" charset="0"/>
                <a:cs typeface="Times New Roman" panose="02020603050405020304" charset="0"/>
              </a:rPr>
              <a:t>Диаграмма </a:t>
            </a:r>
            <a:r>
              <a:rPr lang="ru-RU" altLang="en-US" sz="3600" dirty="0" err="1">
                <a:latin typeface="Times New Roman" panose="02020603050405020304" charset="0"/>
                <a:cs typeface="Times New Roman" panose="02020603050405020304" charset="0"/>
              </a:rPr>
              <a:t>Ганта</a:t>
            </a:r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ABBF5FA-86CE-09DA-13E4-3DC4A997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  <a:latin typeface="+mn-lt"/>
              </a:rPr>
              <a:t>Создание тестового накопителя</a:t>
            </a:r>
          </a:p>
        </p:txBody>
      </p:sp>
      <p:pic>
        <p:nvPicPr>
          <p:cNvPr id="37" name="Рисунок 36" descr="Изображение выглядит как текст, снимок экрана, Шрифт, число">
            <a:extLst>
              <a:ext uri="{FF2B5EF4-FFF2-40B4-BE49-F238E27FC236}">
                <a16:creationId xmlns:a16="http://schemas.microsoft.com/office/drawing/2014/main" id="{1CCCEF9D-CA5B-E265-D655-572D0118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219" y="1593837"/>
            <a:ext cx="3988624" cy="4527033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Графика, символ, снимок экран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4988EE-1D7D-53BA-017C-0D44A6FB9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69" y="2000050"/>
            <a:ext cx="2831189" cy="2857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charset="0"/>
                <a:cs typeface="Times New Roman" panose="02020603050405020304" charset="0"/>
              </a:rPr>
              <a:t>Создание телеграмм бота 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Vector</a:t>
            </a:r>
            <a:endParaRPr lang="ru-RU" sz="3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167311"/>
            <a:ext cx="1040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itchFamily="2" charset="0"/>
              </a:rPr>
              <a:t> 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часы, Графика, дизайн">
            <a:extLst>
              <a:ext uri="{FF2B5EF4-FFF2-40B4-BE49-F238E27FC236}">
                <a16:creationId xmlns:a16="http://schemas.microsoft.com/office/drawing/2014/main" id="{A581272E-9C12-B925-174B-F88ABCDA0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24368"/>
            <a:ext cx="3232134" cy="32429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</a:rPr>
              <a:t>Технические</a:t>
            </a:r>
            <a:r>
              <a:rPr lang="en-US" altLang="ru-RU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ru-RU" sz="3600" dirty="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</a:rPr>
              <a:t>редства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91830" y="6394311"/>
            <a:ext cx="28815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Студент:</a:t>
            </a:r>
            <a:endParaRPr lang="ru-RU" sz="1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Кулигин Александр Андреевич, группа УИС-111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graphicFrame>
        <p:nvGraphicFramePr>
          <p:cNvPr id="36" name="Таблица 35"/>
          <p:cNvGraphicFramePr/>
          <p:nvPr>
            <p:extLst>
              <p:ext uri="{D42A27DB-BD31-4B8C-83A1-F6EECF244321}">
                <p14:modId xmlns:p14="http://schemas.microsoft.com/office/powerpoint/2010/main" val="1231556402"/>
              </p:ext>
            </p:extLst>
          </p:nvPr>
        </p:nvGraphicFramePr>
        <p:xfrm>
          <a:off x="1828800" y="1905000"/>
          <a:ext cx="8533130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altLang="ru-RU"/>
                        <a:t>ПО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dirty="0"/>
                        <a:t>HW</a:t>
                      </a:r>
                      <a:r>
                        <a:rPr lang="ru-RU" altLang="en-US" dirty="0"/>
                        <a:t> (</a:t>
                      </a: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  <a:r>
                        <a:rPr lang="ru-RU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Astra 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Российские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серверы</a:t>
                      </a:r>
                      <a:r>
                        <a:rPr lang="en-US" altLang="ru-RU"/>
                        <a:t> (Aquarius, Yadro)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Red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СХД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Postgres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Cетевое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оборудование</a:t>
                      </a:r>
                      <a:r>
                        <a:rPr lang="en-US" altLang="ru-RU"/>
                        <a:t> (Eltex)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OpenJDK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/>
                        <a:t>Т</a:t>
                      </a:r>
                      <a:r>
                        <a:rPr lang="en-US" altLang="en-US"/>
                        <a:t>ерминалы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ГЛОНАСС</a:t>
                      </a:r>
                      <a:r>
                        <a:rPr lang="en-US" altLang="ru-RU"/>
                        <a:t>/GPS (</a:t>
                      </a:r>
                      <a:r>
                        <a:rPr lang="en-US" altLang="en-US"/>
                        <a:t>СКАУТ</a:t>
                      </a:r>
                      <a:r>
                        <a:rPr lang="en-US" altLang="ru-RU"/>
                        <a:t>, Omnicomm)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</a:rPr>
              <a:t>Взаимодействие</a:t>
            </a:r>
            <a:r>
              <a:rPr lang="en-US" altLang="ru-RU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ru-RU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3600" dirty="0">
                <a:latin typeface="Times New Roman" panose="02020603050405020304" charset="0"/>
                <a:cs typeface="Times New Roman" panose="02020603050405020304" charset="0"/>
              </a:rPr>
              <a:t>в</a:t>
            </a:r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</a:rPr>
              <a:t>нешними</a:t>
            </a:r>
            <a:r>
              <a:rPr lang="en-US" altLang="ru-RU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3600" dirty="0">
                <a:latin typeface="Times New Roman" panose="02020603050405020304" charset="0"/>
                <a:cs typeface="Times New Roman" panose="02020603050405020304" charset="0"/>
              </a:rPr>
              <a:t>с</a:t>
            </a:r>
            <a:r>
              <a:rPr lang="en-US" altLang="en-US" sz="3600" dirty="0" err="1">
                <a:latin typeface="Times New Roman" panose="02020603050405020304" charset="0"/>
                <a:cs typeface="Times New Roman" panose="02020603050405020304" charset="0"/>
              </a:rPr>
              <a:t>истемами</a:t>
            </a:r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1830" y="6394311"/>
            <a:ext cx="28815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Студент:</a:t>
            </a:r>
            <a:endParaRPr lang="ru-RU" sz="1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Кулигин Александр Андреевич, группа УИС-111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Объект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graphicFrame>
        <p:nvGraphicFramePr>
          <p:cNvPr id="4" name="Таблица 3"/>
          <p:cNvGraphicFramePr/>
          <p:nvPr>
            <p:custDataLst>
              <p:tags r:id="rId1"/>
            </p:custDataLst>
          </p:nvPr>
        </p:nvGraphicFramePr>
        <p:xfrm>
          <a:off x="1959610" y="1691005"/>
          <a:ext cx="8531860" cy="393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Государственные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Корпоративные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Сервисы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Протоколы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0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ЭРА</a:t>
                      </a:r>
                      <a:r>
                        <a:rPr lang="en-US" altLang="ru-RU"/>
                        <a:t>-</a:t>
                      </a:r>
                      <a:r>
                        <a:rPr lang="en-US" altLang="en-US"/>
                        <a:t>ГЛОНАСС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ERP (1</a:t>
                      </a:r>
                      <a:r>
                        <a:rPr lang="en-US" altLang="en-US"/>
                        <a:t>С</a:t>
                      </a:r>
                      <a:r>
                        <a:rPr lang="en-US" altLang="ru-RU"/>
                        <a:t>, </a:t>
                      </a:r>
                      <a:r>
                        <a:rPr lang="en-US" altLang="en-US"/>
                        <a:t>Галактика</a:t>
                      </a:r>
                      <a:r>
                        <a:rPr lang="en-US" altLang="ru-RU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Отечественные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картографические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сервисы</a:t>
                      </a:r>
                      <a:r>
                        <a:rPr lang="en-US" altLang="ru-RU"/>
                        <a:t> (</a:t>
                      </a:r>
                      <a:r>
                        <a:rPr lang="en-US" altLang="en-US"/>
                        <a:t>Яндекс</a:t>
                      </a:r>
                      <a:r>
                        <a:rPr lang="en-US" altLang="ru-RU"/>
                        <a:t>.</a:t>
                      </a:r>
                      <a:r>
                        <a:rPr lang="en-US" altLang="en-US"/>
                        <a:t>Карты</a:t>
                      </a:r>
                      <a:r>
                        <a:rPr lang="en-US" altLang="ru-RU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REST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Платон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WMS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altLang="en-US"/>
                        <a:t>С</a:t>
                      </a:r>
                      <a:r>
                        <a:rPr lang="en-US" altLang="en-US"/>
                        <a:t>ервисы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прогноза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погоды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SOAP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ФНС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CRM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 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МВД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ru-RU"/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>
                <a:latin typeface="Times New Roman" panose="02020603050405020304" charset="0"/>
                <a:cs typeface="Times New Roman" panose="02020603050405020304" charset="0"/>
              </a:rPr>
              <a:t>Примеры</a:t>
            </a:r>
            <a:r>
              <a:rPr lang="en-US" altLang="ru-RU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sz="3600" dirty="0">
                <a:latin typeface="Times New Roman" panose="02020603050405020304" charset="0"/>
                <a:cs typeface="Times New Roman" panose="02020603050405020304" charset="0"/>
              </a:rPr>
              <a:t>п</a:t>
            </a:r>
            <a:r>
              <a:rPr lang="en-US" altLang="en-US" sz="3600" dirty="0" err="1">
                <a:latin typeface="Times New Roman" panose="02020603050405020304" charset="0"/>
                <a:cs typeface="Times New Roman" panose="02020603050405020304" charset="0"/>
              </a:rPr>
              <a:t>рименения</a:t>
            </a:r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1830" y="6394311"/>
            <a:ext cx="28815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Студент:</a:t>
            </a:r>
            <a:endParaRPr lang="ru-RU" sz="1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Кулигин Александр Андреевич, группа УИС-111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Объект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graphicFrame>
        <p:nvGraphicFramePr>
          <p:cNvPr id="9" name="Таблица 8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0455802"/>
              </p:ext>
            </p:extLst>
          </p:nvPr>
        </p:nvGraphicFramePr>
        <p:xfrm>
          <a:off x="1828800" y="1691005"/>
          <a:ext cx="853313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6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Интерфейсы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/>
                        <a:t>Документы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 err="1"/>
                        <a:t>Диспетчер</a:t>
                      </a:r>
                      <a:r>
                        <a:rPr lang="en-US" altLang="ru-RU" dirty="0"/>
                        <a:t>: </a:t>
                      </a:r>
                      <a:r>
                        <a:rPr lang="ru-RU" altLang="ru-RU" dirty="0"/>
                        <a:t>в</a:t>
                      </a:r>
                      <a:r>
                        <a:rPr lang="en-US" altLang="en-US" dirty="0" err="1"/>
                        <a:t>еб</a:t>
                      </a:r>
                      <a:r>
                        <a:rPr lang="en-US" altLang="ru-RU" dirty="0" err="1"/>
                        <a:t>-</a:t>
                      </a:r>
                      <a:r>
                        <a:rPr lang="en-US" altLang="en-US" dirty="0" err="1"/>
                        <a:t>интерфейс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/>
                        <a:t>с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картой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списком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рейсов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дашбордами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Путевой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лист</a:t>
                      </a:r>
                      <a:r>
                        <a:rPr lang="en-US" altLang="ru-RU"/>
                        <a:t> (</a:t>
                      </a:r>
                      <a:r>
                        <a:rPr lang="en-US" altLang="en-US"/>
                        <a:t>различные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формы</a:t>
                      </a:r>
                      <a:r>
                        <a:rPr lang="en-US" altLang="ru-RU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 err="1"/>
                        <a:t>Водитель</a:t>
                      </a:r>
                      <a:r>
                        <a:rPr lang="en-US" altLang="ru-RU" dirty="0"/>
                        <a:t>: </a:t>
                      </a:r>
                      <a:r>
                        <a:rPr lang="ru-RU" altLang="en-US" dirty="0"/>
                        <a:t>м</a:t>
                      </a:r>
                      <a:r>
                        <a:rPr lang="en-US" altLang="en-US" dirty="0" err="1"/>
                        <a:t>обильное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приложение</a:t>
                      </a:r>
                      <a:r>
                        <a:rPr lang="en-US" altLang="ru-RU" dirty="0"/>
                        <a:t> (</a:t>
                      </a:r>
                      <a:r>
                        <a:rPr lang="en-US" altLang="en-US" dirty="0" err="1"/>
                        <a:t>российские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/>
                        <a:t>ОС</a:t>
                      </a:r>
                      <a:r>
                        <a:rPr lang="en-US" altLang="ru-RU" dirty="0"/>
                        <a:t>) </a:t>
                      </a:r>
                      <a:r>
                        <a:rPr lang="en-US" altLang="en-US" dirty="0"/>
                        <a:t>с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путевым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листом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навигацией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отчетностью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Товарно</a:t>
                      </a:r>
                      <a:r>
                        <a:rPr lang="en-US" altLang="ru-RU"/>
                        <a:t>-</a:t>
                      </a:r>
                      <a:r>
                        <a:rPr lang="en-US" altLang="en-US"/>
                        <a:t>транспортная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накладная</a:t>
                      </a:r>
                      <a:r>
                        <a:rPr lang="en-US" altLang="ru-RU"/>
                        <a:t> (</a:t>
                      </a:r>
                      <a:r>
                        <a:rPr lang="en-US" altLang="en-US"/>
                        <a:t>ТТН</a:t>
                      </a:r>
                      <a:r>
                        <a:rPr lang="en-US" altLang="ru-RU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 err="1"/>
                        <a:t>Руководитель</a:t>
                      </a:r>
                      <a:r>
                        <a:rPr lang="en-US" altLang="ru-RU" dirty="0"/>
                        <a:t>: </a:t>
                      </a:r>
                      <a:r>
                        <a:rPr lang="ru-RU" altLang="en-US" dirty="0"/>
                        <a:t>а</a:t>
                      </a:r>
                      <a:r>
                        <a:rPr lang="en-US" altLang="en-US" dirty="0" err="1"/>
                        <a:t>налитические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дашборды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отчеты</a:t>
                      </a:r>
                      <a:endParaRPr lang="en-U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/>
                        <a:t>Акт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выполненных</a:t>
                      </a:r>
                      <a:r>
                        <a:rPr lang="en-US" altLang="ru-RU"/>
                        <a:t> </a:t>
                      </a:r>
                      <a:r>
                        <a:rPr lang="en-US" altLang="en-US"/>
                        <a:t>работ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dirty="0" err="1"/>
                        <a:t>Разнообразные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оперативные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/>
                        <a:t>и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аналитические</a:t>
                      </a:r>
                      <a:r>
                        <a:rPr lang="en-US" altLang="ru-RU" dirty="0"/>
                        <a:t> </a:t>
                      </a:r>
                      <a:r>
                        <a:rPr lang="en-US" altLang="en-US" dirty="0" err="1"/>
                        <a:t>отчеты</a:t>
                      </a:r>
                      <a:r>
                        <a:rPr lang="en-US" altLang="ru-RU" dirty="0"/>
                        <a:t> (</a:t>
                      </a:r>
                      <a:r>
                        <a:rPr lang="en-US" altLang="en-US" dirty="0" err="1"/>
                        <a:t>топливо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пробег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эффективность</a:t>
                      </a:r>
                      <a:r>
                        <a:rPr lang="en-US" altLang="ru-RU" dirty="0"/>
                        <a:t>, </a:t>
                      </a:r>
                      <a:r>
                        <a:rPr lang="en-US" altLang="en-US" dirty="0" err="1"/>
                        <a:t>инциденты</a:t>
                      </a:r>
                      <a:r>
                        <a:rPr lang="en-US" altLang="ru-RU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charset="0"/>
                <a:cs typeface="Times New Roman" panose="02020603050405020304" charset="0"/>
              </a:rPr>
              <a:t>Спасибо за внимание. 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1*309"/>
  <p:tag name="TABLE_ENDDRAG_RECT" val="144*159*671*3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1*217"/>
  <p:tag name="TABLE_ENDDRAG_RECT" val="144*165*671*217"/>
</p:tagLst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275</Words>
  <Application>Microsoft Office PowerPoint</Application>
  <PresentationFormat>Широкоэкранный</PresentationFormat>
  <Paragraphs>78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Montserrat</vt:lpstr>
      <vt:lpstr>Times New Roman</vt:lpstr>
      <vt:lpstr>Тема Office</vt:lpstr>
      <vt:lpstr>Импортонезависимая автоматизированная система оперативного управления перевозками</vt:lpstr>
      <vt:lpstr>Сбор информации. Единый ресурс.</vt:lpstr>
      <vt:lpstr>Диаграмма Ганта</vt:lpstr>
      <vt:lpstr>Создание тестового накопителя</vt:lpstr>
      <vt:lpstr>Создание телеграмм бота Vector</vt:lpstr>
      <vt:lpstr>Технические средства</vt:lpstr>
      <vt:lpstr>Взаимодействие с внешними системами</vt:lpstr>
      <vt:lpstr>Примеры применения</vt:lpstr>
      <vt:lpstr>Спасибо за внимание.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Совершенствование логистической системы производственной компании с применением имитационного моделирования</dc:title>
  <dc:creator/>
  <cp:lastModifiedBy>Artem Gubin</cp:lastModifiedBy>
  <cp:revision>11</cp:revision>
  <dcterms:created xsi:type="dcterms:W3CDTF">2022-11-23T14:01:00Z</dcterms:created>
  <dcterms:modified xsi:type="dcterms:W3CDTF">2025-12-20T09:59:10Z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1D546F1FDD9A4BCBBF76B9B65F9932AA</vt:lpwstr>
  </property>
  <property fmtid="{D5CDD505-2E9C-101B-9397-08002B2CF9AE}" pid="3" name="KSOProductBuildVer">
    <vt:lpwstr>1049-12.2.0.23155</vt:lpwstr>
  </property>
</Properties>
</file>